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4699CD5C-CDE2-41C1-A127-DC3AECA10022}" type="datetimeFigureOut">
              <a:rPr lang="en-US" smtClean="0"/>
              <a:pPr/>
              <a:t>8/13/2014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D574A3E0-4155-4BB2-B26B-5DB6FE4E1466}"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99CD5C-CDE2-41C1-A127-DC3AECA10022}" type="datetimeFigureOut">
              <a:rPr lang="en-US" smtClean="0"/>
              <a:pPr/>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4A3E0-4155-4BB2-B26B-5DB6FE4E14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99CD5C-CDE2-41C1-A127-DC3AECA10022}" type="datetimeFigureOut">
              <a:rPr lang="en-US" smtClean="0"/>
              <a:pPr/>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4A3E0-4155-4BB2-B26B-5DB6FE4E1466}"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699CD5C-CDE2-41C1-A127-DC3AECA10022}" type="datetimeFigureOut">
              <a:rPr lang="en-US" smtClean="0"/>
              <a:pPr/>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4A3E0-4155-4BB2-B26B-5DB6FE4E1466}"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4699CD5C-CDE2-41C1-A127-DC3AECA10022}" type="datetimeFigureOut">
              <a:rPr lang="en-US" smtClean="0"/>
              <a:pPr/>
              <a:t>8/13/2014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D574A3E0-4155-4BB2-B26B-5DB6FE4E1466}"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699CD5C-CDE2-41C1-A127-DC3AECA10022}" type="datetimeFigureOut">
              <a:rPr lang="en-US" smtClean="0"/>
              <a:pPr/>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4A3E0-4155-4BB2-B26B-5DB6FE4E1466}"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699CD5C-CDE2-41C1-A127-DC3AECA10022}" type="datetimeFigureOut">
              <a:rPr lang="en-US" smtClean="0"/>
              <a:pPr/>
              <a:t>8/13/2014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4A3E0-4155-4BB2-B26B-5DB6FE4E1466}"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99CD5C-CDE2-41C1-A127-DC3AECA10022}" type="datetimeFigureOut">
              <a:rPr lang="en-US" smtClean="0"/>
              <a:pPr/>
              <a:t>8/13/2014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4A3E0-4155-4BB2-B26B-5DB6FE4E1466}"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9CD5C-CDE2-41C1-A127-DC3AECA10022}" type="datetimeFigureOut">
              <a:rPr lang="en-US" smtClean="0"/>
              <a:pPr/>
              <a:t>8/13/2014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4A3E0-4155-4BB2-B26B-5DB6FE4E1466}"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99CD5C-CDE2-41C1-A127-DC3AECA10022}" type="datetimeFigureOut">
              <a:rPr lang="en-US" smtClean="0"/>
              <a:pPr/>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4A3E0-4155-4BB2-B26B-5DB6FE4E146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99CD5C-CDE2-41C1-A127-DC3AECA10022}" type="datetimeFigureOut">
              <a:rPr lang="en-US" smtClean="0"/>
              <a:pPr/>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4A3E0-4155-4BB2-B26B-5DB6FE4E146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699CD5C-CDE2-41C1-A127-DC3AECA10022}" type="datetimeFigureOut">
              <a:rPr lang="en-US" smtClean="0"/>
              <a:pPr/>
              <a:t>8/13/2014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574A3E0-4155-4BB2-B26B-5DB6FE4E1466}"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Warm-Up				8/13/2014	</a:t>
            </a:r>
            <a:endParaRPr lang="en-US" dirty="0"/>
          </a:p>
        </p:txBody>
      </p:sp>
      <p:sp>
        <p:nvSpPr>
          <p:cNvPr id="3" name="Content Placeholder 2"/>
          <p:cNvSpPr>
            <a:spLocks noGrp="1"/>
          </p:cNvSpPr>
          <p:nvPr>
            <p:ph sz="quarter" idx="1"/>
          </p:nvPr>
        </p:nvSpPr>
        <p:spPr>
          <a:xfrm>
            <a:off x="457200" y="1905000"/>
            <a:ext cx="8229600" cy="4251960"/>
          </a:xfrm>
        </p:spPr>
        <p:txBody>
          <a:bodyPr>
            <a:normAutofit/>
          </a:bodyPr>
          <a:lstStyle/>
          <a:p>
            <a:pPr algn="ctr">
              <a:buNone/>
            </a:pPr>
            <a:r>
              <a:rPr lang="en-US" sz="3200" dirty="0" smtClean="0"/>
              <a:t>Why should FFA members know the history of the organization</a:t>
            </a:r>
            <a:r>
              <a:rPr lang="en-US" sz="3200" dirty="0" smtClean="0"/>
              <a:t>?</a:t>
            </a:r>
          </a:p>
          <a:p>
            <a:pPr algn="ctr">
              <a:buNone/>
            </a:pPr>
            <a:endParaRPr lang="en-US" sz="3200" dirty="0"/>
          </a:p>
          <a:p>
            <a:pPr algn="ctr">
              <a:buNone/>
            </a:pP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1944</a:t>
            </a:r>
            <a:endParaRPr lang="en-US" dirty="0"/>
          </a:p>
        </p:txBody>
      </p:sp>
      <p:sp>
        <p:nvSpPr>
          <p:cNvPr id="3" name="Content Placeholder 2"/>
          <p:cNvSpPr>
            <a:spLocks noGrp="1"/>
          </p:cNvSpPr>
          <p:nvPr>
            <p:ph sz="quarter" idx="1"/>
          </p:nvPr>
        </p:nvSpPr>
        <p:spPr/>
        <p:txBody>
          <a:bodyPr/>
          <a:lstStyle/>
          <a:p>
            <a:r>
              <a:rPr lang="en-US" dirty="0" smtClean="0"/>
              <a:t>The National FFA Foundation, Inc., was established in Washington, D.C., to raise money for FFA programs and activities from business, industry, government, individuals and foundation sponsors.</a:t>
            </a:r>
          </a:p>
          <a:p>
            <a:r>
              <a:rPr lang="en-US" dirty="0" smtClean="0"/>
              <a:t> Today, the Foundation is located in Indianapolis, In., and raises more than $7.3 million annually.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1950</a:t>
            </a:r>
            <a:endParaRPr lang="en-US" dirty="0"/>
          </a:p>
        </p:txBody>
      </p:sp>
      <p:sp>
        <p:nvSpPr>
          <p:cNvPr id="3" name="Content Placeholder 2"/>
          <p:cNvSpPr>
            <a:spLocks noGrp="1"/>
          </p:cNvSpPr>
          <p:nvPr>
            <p:ph sz="quarter" idx="1"/>
          </p:nvPr>
        </p:nvSpPr>
        <p:spPr/>
        <p:txBody>
          <a:bodyPr/>
          <a:lstStyle/>
          <a:p>
            <a:r>
              <a:rPr lang="en-US" dirty="0" smtClean="0"/>
              <a:t>The U.S. Congress passes Public Law 81-740, which grants the FFA a Federal Charter and stipulates that a U.S. Department of Education staff member be the national FFA advisor. </a:t>
            </a:r>
          </a:p>
          <a:p>
            <a:r>
              <a:rPr lang="en-US" dirty="0" smtClean="0"/>
              <a:t>Today FFA continues to be recognized by Congress as an </a:t>
            </a:r>
            <a:r>
              <a:rPr lang="en-US" dirty="0" err="1" smtClean="0"/>
              <a:t>intracurricular</a:t>
            </a:r>
            <a:r>
              <a:rPr lang="en-US" dirty="0" smtClean="0"/>
              <a:t> part of the educational program.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1959</a:t>
            </a:r>
            <a:endParaRPr lang="en-US" dirty="0"/>
          </a:p>
        </p:txBody>
      </p:sp>
      <p:sp>
        <p:nvSpPr>
          <p:cNvPr id="3" name="Content Placeholder 2"/>
          <p:cNvSpPr>
            <a:spLocks noGrp="1"/>
          </p:cNvSpPr>
          <p:nvPr>
            <p:ph sz="quarter" idx="1"/>
          </p:nvPr>
        </p:nvSpPr>
        <p:spPr/>
        <p:txBody>
          <a:bodyPr/>
          <a:lstStyle/>
          <a:p>
            <a:r>
              <a:rPr lang="en-US" dirty="0" smtClean="0"/>
              <a:t>The FFA headquarters is established in Alexandria, Va., on land which was part of George Washington's estate.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1965</a:t>
            </a:r>
            <a:endParaRPr lang="en-US" dirty="0"/>
          </a:p>
        </p:txBody>
      </p:sp>
      <p:sp>
        <p:nvSpPr>
          <p:cNvPr id="3" name="Content Placeholder 2"/>
          <p:cNvSpPr>
            <a:spLocks noGrp="1"/>
          </p:cNvSpPr>
          <p:nvPr>
            <p:ph sz="quarter" idx="1"/>
          </p:nvPr>
        </p:nvSpPr>
        <p:spPr/>
        <p:txBody>
          <a:bodyPr/>
          <a:lstStyle/>
          <a:p>
            <a:r>
              <a:rPr lang="en-US" dirty="0" smtClean="0"/>
              <a:t>The New Farmers of America (NFA), the organization for African-American agricultural education students, merges with the FFA, adding 50,000 members. </a:t>
            </a:r>
            <a:endParaRPr lang="en-US" dirty="0"/>
          </a:p>
        </p:txBody>
      </p:sp>
      <p:pic>
        <p:nvPicPr>
          <p:cNvPr id="21506" name="Picture 2"/>
          <p:cNvPicPr>
            <a:picLocks noChangeAspect="1" noChangeArrowheads="1"/>
          </p:cNvPicPr>
          <p:nvPr/>
        </p:nvPicPr>
        <p:blipFill>
          <a:blip r:embed="rId2" cstate="print"/>
          <a:srcRect/>
          <a:stretch>
            <a:fillRect/>
          </a:stretch>
        </p:blipFill>
        <p:spPr bwMode="auto">
          <a:xfrm rot="5400000">
            <a:off x="3684414" y="3097386"/>
            <a:ext cx="3603971" cy="3352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1969</a:t>
            </a:r>
            <a:endParaRPr lang="en-US" dirty="0"/>
          </a:p>
        </p:txBody>
      </p:sp>
      <p:sp>
        <p:nvSpPr>
          <p:cNvPr id="3" name="Content Placeholder 2"/>
          <p:cNvSpPr>
            <a:spLocks noGrp="1"/>
          </p:cNvSpPr>
          <p:nvPr>
            <p:ph sz="quarter" idx="1"/>
          </p:nvPr>
        </p:nvSpPr>
        <p:spPr/>
        <p:txBody>
          <a:bodyPr/>
          <a:lstStyle/>
          <a:p>
            <a:r>
              <a:rPr lang="en-US" dirty="0" smtClean="0"/>
              <a:t>Women are allowed national membership, which made it possible for them to hold office and participate in competitive events at the regional and national level. </a:t>
            </a:r>
          </a:p>
          <a:p>
            <a:r>
              <a:rPr lang="en-US" dirty="0" smtClean="0"/>
              <a:t>Prior to this amendment women were permitted membership only at the local and state level. </a:t>
            </a:r>
          </a:p>
          <a:p>
            <a:r>
              <a:rPr lang="en-US" dirty="0" smtClean="0"/>
              <a:t>Today, 35% of FFA membership is female, while 47% of state leadership positions are held by women. </a:t>
            </a:r>
            <a:endParaRPr lang="en-US" dirty="0"/>
          </a:p>
        </p:txBody>
      </p:sp>
      <p:pic>
        <p:nvPicPr>
          <p:cNvPr id="22530" name="Picture 2" descr="http://rds.yahoo.com/_ylt=A0S02078BEFLRAQAMXOjzbkF/SIG=13em4tutb/EXP=1262638716/**http%3A/www.kayenta.k12.az.us/MVHS/alumni/Class%2520of%25201972/FFAsweetheartShirleyLee.JPG"/>
          <p:cNvPicPr>
            <a:picLocks noChangeAspect="1" noChangeArrowheads="1"/>
          </p:cNvPicPr>
          <p:nvPr/>
        </p:nvPicPr>
        <p:blipFill>
          <a:blip r:embed="rId2" cstate="print"/>
          <a:srcRect/>
          <a:stretch>
            <a:fillRect/>
          </a:stretch>
        </p:blipFill>
        <p:spPr bwMode="auto">
          <a:xfrm>
            <a:off x="914400" y="4724400"/>
            <a:ext cx="1460500" cy="191690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1971</a:t>
            </a:r>
            <a:endParaRPr lang="en-US" dirty="0"/>
          </a:p>
        </p:txBody>
      </p:sp>
      <p:sp>
        <p:nvSpPr>
          <p:cNvPr id="3" name="Content Placeholder 2"/>
          <p:cNvSpPr>
            <a:spLocks noGrp="1"/>
          </p:cNvSpPr>
          <p:nvPr>
            <p:ph sz="quarter" idx="1"/>
          </p:nvPr>
        </p:nvSpPr>
        <p:spPr/>
        <p:txBody>
          <a:bodyPr/>
          <a:lstStyle/>
          <a:p>
            <a:r>
              <a:rPr lang="en-US" dirty="0" smtClean="0"/>
              <a:t>The National FFA Alumni Association is founded, providing opportunities for former FFA members and other supporters to become involved with their local student chapters. </a:t>
            </a:r>
          </a:p>
          <a:p>
            <a:r>
              <a:rPr lang="en-US" dirty="0" smtClean="0"/>
              <a:t>Today, the Alumni Association has 42,000 members. </a:t>
            </a:r>
            <a:endParaRPr lang="en-US" dirty="0"/>
          </a:p>
        </p:txBody>
      </p:sp>
      <p:pic>
        <p:nvPicPr>
          <p:cNvPr id="26626" name="Picture 2" descr="http://ffaalumni.files.wordpress.com/2008/10/ffalog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05200" y="3657600"/>
            <a:ext cx="2057400" cy="250376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1982</a:t>
            </a:r>
            <a:endParaRPr lang="en-US" dirty="0"/>
          </a:p>
        </p:txBody>
      </p:sp>
      <p:sp>
        <p:nvSpPr>
          <p:cNvPr id="3" name="Content Placeholder 2"/>
          <p:cNvSpPr>
            <a:spLocks noGrp="1"/>
          </p:cNvSpPr>
          <p:nvPr>
            <p:ph sz="quarter" idx="1"/>
          </p:nvPr>
        </p:nvSpPr>
        <p:spPr/>
        <p:txBody>
          <a:bodyPr/>
          <a:lstStyle/>
          <a:p>
            <a:r>
              <a:rPr lang="en-US" dirty="0" smtClean="0"/>
              <a:t>Jan </a:t>
            </a:r>
            <a:r>
              <a:rPr lang="en-US" dirty="0" err="1" smtClean="0"/>
              <a:t>Eberly</a:t>
            </a:r>
            <a:r>
              <a:rPr lang="en-US" dirty="0" smtClean="0"/>
              <a:t> is the first female elected National FFA President. </a:t>
            </a:r>
            <a:endParaRPr lang="en-US" dirty="0"/>
          </a:p>
        </p:txBody>
      </p:sp>
      <p:pic>
        <p:nvPicPr>
          <p:cNvPr id="27650" name="Picture 2" descr="http://www.kellogg.northwestern.edu/kwo/spr03/images/eberly_j.JPG"/>
          <p:cNvPicPr>
            <a:picLocks noChangeAspect="1" noChangeArrowheads="1"/>
          </p:cNvPicPr>
          <p:nvPr/>
        </p:nvPicPr>
        <p:blipFill>
          <a:blip r:embed="rId2" cstate="print"/>
          <a:srcRect/>
          <a:stretch>
            <a:fillRect/>
          </a:stretch>
        </p:blipFill>
        <p:spPr bwMode="auto">
          <a:xfrm>
            <a:off x="4800600" y="2209800"/>
            <a:ext cx="3130296" cy="381743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1988</a:t>
            </a:r>
            <a:endParaRPr lang="en-US" dirty="0"/>
          </a:p>
        </p:txBody>
      </p:sp>
      <p:sp>
        <p:nvSpPr>
          <p:cNvPr id="3" name="Content Placeholder 2"/>
          <p:cNvSpPr>
            <a:spLocks noGrp="1"/>
          </p:cNvSpPr>
          <p:nvPr>
            <p:ph sz="quarter" idx="1"/>
          </p:nvPr>
        </p:nvSpPr>
        <p:spPr/>
        <p:txBody>
          <a:bodyPr/>
          <a:lstStyle/>
          <a:p>
            <a:r>
              <a:rPr lang="en-US" dirty="0" smtClean="0"/>
              <a:t>Delegates to the national FFA convention change "Future Farmers of America" to the "National FFA Organization" to recognize the growth of agriculture and agricultural education to encompass the more than 300 careers in the science, business and technology of agriculture.</a:t>
            </a:r>
          </a:p>
          <a:p>
            <a:r>
              <a:rPr lang="en-US" dirty="0" smtClean="0"/>
              <a:t>Delegates also opened FFA membership to middle school students.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1994</a:t>
            </a:r>
            <a:endParaRPr lang="en-US" dirty="0"/>
          </a:p>
        </p:txBody>
      </p:sp>
      <p:sp>
        <p:nvSpPr>
          <p:cNvPr id="3" name="Content Placeholder 2"/>
          <p:cNvSpPr>
            <a:spLocks noGrp="1"/>
          </p:cNvSpPr>
          <p:nvPr>
            <p:ph sz="quarter" idx="1"/>
          </p:nvPr>
        </p:nvSpPr>
        <p:spPr/>
        <p:txBody>
          <a:bodyPr/>
          <a:lstStyle/>
          <a:p>
            <a:r>
              <a:rPr lang="en-US" dirty="0" smtClean="0"/>
              <a:t>Corey </a:t>
            </a:r>
            <a:r>
              <a:rPr lang="en-US" dirty="0" err="1" smtClean="0"/>
              <a:t>Flournoy</a:t>
            </a:r>
            <a:r>
              <a:rPr lang="en-US" dirty="0" smtClean="0"/>
              <a:t> of Chicago, Ill., is elected national FFA president, becoming the organization's first African-American president and first urban student leader. </a:t>
            </a:r>
            <a:endParaRPr lang="en-US" dirty="0"/>
          </a:p>
        </p:txBody>
      </p:sp>
      <p:pic>
        <p:nvPicPr>
          <p:cNvPr id="28674" name="Picture 2" descr="http://aaaeonline.org/member_pics/7974cflourno7.jpg"/>
          <p:cNvPicPr>
            <a:picLocks noChangeAspect="1" noChangeArrowheads="1"/>
          </p:cNvPicPr>
          <p:nvPr/>
        </p:nvPicPr>
        <p:blipFill>
          <a:blip r:embed="rId2" cstate="print"/>
          <a:srcRect/>
          <a:stretch>
            <a:fillRect/>
          </a:stretch>
        </p:blipFill>
        <p:spPr bwMode="auto">
          <a:xfrm>
            <a:off x="3657600" y="2743200"/>
            <a:ext cx="2397021" cy="3276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1996</a:t>
            </a:r>
            <a:endParaRPr lang="en-US" dirty="0"/>
          </a:p>
        </p:txBody>
      </p:sp>
      <p:sp>
        <p:nvSpPr>
          <p:cNvPr id="3" name="Content Placeholder 2"/>
          <p:cNvSpPr>
            <a:spLocks noGrp="1"/>
          </p:cNvSpPr>
          <p:nvPr>
            <p:ph sz="quarter" idx="1"/>
          </p:nvPr>
        </p:nvSpPr>
        <p:spPr/>
        <p:txBody>
          <a:bodyPr/>
          <a:lstStyle/>
          <a:p>
            <a:r>
              <a:rPr lang="en-US" dirty="0" smtClean="0"/>
              <a:t>FFA announces its move of the national FFA convention from Kansas City, Mo., to Louisville, Ky. </a:t>
            </a:r>
          </a:p>
          <a:p>
            <a:r>
              <a:rPr lang="en-US" dirty="0" smtClean="0"/>
              <a:t>The FFA web site, National FFA Online, goes live. Today, there are more than 35,000 unique visitors per month.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FFA History</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FFA_MAIN_EMBLEM_SM.jpg"/>
          <p:cNvPicPr>
            <a:picLocks noChangeAspect="1"/>
          </p:cNvPicPr>
          <p:nvPr/>
        </p:nvPicPr>
        <p:blipFill>
          <a:blip r:embed="rId2" cstate="print">
            <a:clrChange>
              <a:clrFrom>
                <a:srgbClr val="FAFEFD"/>
              </a:clrFrom>
              <a:clrTo>
                <a:srgbClr val="FAFEFD">
                  <a:alpha val="0"/>
                </a:srgbClr>
              </a:clrTo>
            </a:clrChange>
          </a:blip>
          <a:stretch>
            <a:fillRect/>
          </a:stretch>
        </p:blipFill>
        <p:spPr>
          <a:xfrm>
            <a:off x="5715000" y="762000"/>
            <a:ext cx="2214196" cy="276331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1998</a:t>
            </a:r>
            <a:endParaRPr lang="en-US" dirty="0"/>
          </a:p>
        </p:txBody>
      </p:sp>
      <p:sp>
        <p:nvSpPr>
          <p:cNvPr id="3" name="Content Placeholder 2"/>
          <p:cNvSpPr>
            <a:spLocks noGrp="1"/>
          </p:cNvSpPr>
          <p:nvPr>
            <p:ph sz="quarter" idx="1"/>
          </p:nvPr>
        </p:nvSpPr>
        <p:spPr/>
        <p:txBody>
          <a:bodyPr>
            <a:normAutofit/>
          </a:bodyPr>
          <a:lstStyle/>
          <a:p>
            <a:r>
              <a:rPr lang="en-US" dirty="0" smtClean="0"/>
              <a:t>The national convention was held in Kansas City for the last time in November 1998.</a:t>
            </a:r>
          </a:p>
          <a:p>
            <a:r>
              <a:rPr lang="en-US" dirty="0" smtClean="0"/>
              <a:t>Additionally, the National FFA Center was moved from Alexandria, Va., to Indianapolis, In. </a:t>
            </a:r>
            <a:endParaRPr lang="en-US" dirty="0"/>
          </a:p>
        </p:txBody>
      </p:sp>
      <p:pic>
        <p:nvPicPr>
          <p:cNvPr id="30722" name="Picture 2" descr="http://www.ffa.org/images/general/summer.jpg"/>
          <p:cNvPicPr>
            <a:picLocks noChangeAspect="1" noChangeArrowheads="1"/>
          </p:cNvPicPr>
          <p:nvPr/>
        </p:nvPicPr>
        <p:blipFill>
          <a:blip r:embed="rId2" cstate="print"/>
          <a:srcRect/>
          <a:stretch>
            <a:fillRect/>
          </a:stretch>
        </p:blipFill>
        <p:spPr bwMode="auto">
          <a:xfrm>
            <a:off x="2895600" y="3429000"/>
            <a:ext cx="3267075" cy="26098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2006</a:t>
            </a:r>
            <a:endParaRPr lang="en-US" dirty="0"/>
          </a:p>
        </p:txBody>
      </p:sp>
      <p:sp>
        <p:nvSpPr>
          <p:cNvPr id="3" name="Content Placeholder 2"/>
          <p:cNvSpPr>
            <a:spLocks noGrp="1"/>
          </p:cNvSpPr>
          <p:nvPr>
            <p:ph sz="quarter" idx="1"/>
          </p:nvPr>
        </p:nvSpPr>
        <p:spPr/>
        <p:txBody>
          <a:bodyPr/>
          <a:lstStyle/>
          <a:p>
            <a:r>
              <a:rPr lang="en-US" dirty="0" smtClean="0"/>
              <a:t>National FFA Convention moves to Indianapolis, IN.</a:t>
            </a:r>
            <a:endParaRPr lang="en-US" dirty="0"/>
          </a:p>
        </p:txBody>
      </p:sp>
      <p:pic>
        <p:nvPicPr>
          <p:cNvPr id="32770" name="Picture 2" descr="http://local.content.compendiumblog.com/uploads/user/7b47ae20-6d2f-40ab-a638-c51fa21712ce/3b4996e1-6aee-4342-a566-7ea037ae2ce1/FFA-Poster.gif"/>
          <p:cNvPicPr>
            <a:picLocks noChangeAspect="1" noChangeArrowheads="1"/>
          </p:cNvPicPr>
          <p:nvPr/>
        </p:nvPicPr>
        <p:blipFill>
          <a:blip r:embed="rId2" cstate="print"/>
          <a:srcRect/>
          <a:stretch>
            <a:fillRect/>
          </a:stretch>
        </p:blipFill>
        <p:spPr bwMode="auto">
          <a:xfrm>
            <a:off x="3200400" y="2057400"/>
            <a:ext cx="2793526" cy="419587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Ticket Out</a:t>
            </a:r>
            <a:endParaRPr lang="en-US" dirty="0"/>
          </a:p>
        </p:txBody>
      </p:sp>
      <p:sp>
        <p:nvSpPr>
          <p:cNvPr id="3" name="Content Placeholder 2"/>
          <p:cNvSpPr>
            <a:spLocks noGrp="1"/>
          </p:cNvSpPr>
          <p:nvPr>
            <p:ph sz="quarter" idx="1"/>
          </p:nvPr>
        </p:nvSpPr>
        <p:spPr/>
        <p:txBody>
          <a:bodyPr/>
          <a:lstStyle/>
          <a:p>
            <a:r>
              <a:rPr lang="en-US" dirty="0" smtClean="0"/>
              <a:t>What do you feel are the 3 most influential events in FFA history? </a:t>
            </a:r>
            <a:r>
              <a:rPr lang="en-US" smtClean="0"/>
              <a:t>Why?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a:endCxn id="23" idx="1"/>
          </p:cNvCxnSpPr>
          <p:nvPr/>
        </p:nvCxnSpPr>
        <p:spPr>
          <a:xfrm rot="10800000" flipV="1">
            <a:off x="4419600" y="5638800"/>
            <a:ext cx="3810000" cy="76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7621915" y="5027285"/>
            <a:ext cx="1223029" cy="765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2"/>
          </p:cNvCxnSpPr>
          <p:nvPr/>
        </p:nvCxnSpPr>
        <p:spPr>
          <a:xfrm rot="16200000" flipH="1">
            <a:off x="438150" y="3409950"/>
            <a:ext cx="914400" cy="381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3"/>
          </p:cNvCxnSpPr>
          <p:nvPr/>
        </p:nvCxnSpPr>
        <p:spPr>
          <a:xfrm flipH="1">
            <a:off x="838200" y="2514600"/>
            <a:ext cx="7772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20" idx="6"/>
          </p:cNvCxnSpPr>
          <p:nvPr/>
        </p:nvCxnSpPr>
        <p:spPr>
          <a:xfrm>
            <a:off x="914400" y="3886200"/>
            <a:ext cx="7696200" cy="152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381000" y="8382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Smith-Hughes Act Established Ag Education</a:t>
            </a:r>
            <a:endParaRPr lang="en-US" sz="1200" dirty="0"/>
          </a:p>
        </p:txBody>
      </p:sp>
      <p:sp>
        <p:nvSpPr>
          <p:cNvPr id="5" name="Right Arrow 4"/>
          <p:cNvSpPr/>
          <p:nvPr/>
        </p:nvSpPr>
        <p:spPr>
          <a:xfrm>
            <a:off x="1905000" y="685800"/>
            <a:ext cx="16002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Future Farmers of Virginia Established</a:t>
            </a:r>
            <a:endParaRPr lang="en-US" sz="1200" dirty="0"/>
          </a:p>
        </p:txBody>
      </p:sp>
      <p:sp>
        <p:nvSpPr>
          <p:cNvPr id="6" name="Pentagon 5"/>
          <p:cNvSpPr/>
          <p:nvPr/>
        </p:nvSpPr>
        <p:spPr>
          <a:xfrm>
            <a:off x="3733800" y="914400"/>
            <a:ext cx="1295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Future Farmers </a:t>
            </a:r>
            <a:r>
              <a:rPr lang="en-US" sz="1100" smtClean="0"/>
              <a:t>of America Established</a:t>
            </a:r>
            <a:endParaRPr lang="en-US" sz="1100" dirty="0"/>
          </a:p>
        </p:txBody>
      </p:sp>
      <p:sp>
        <p:nvSpPr>
          <p:cNvPr id="7" name="Oval 6"/>
          <p:cNvSpPr/>
          <p:nvPr/>
        </p:nvSpPr>
        <p:spPr>
          <a:xfrm>
            <a:off x="5257800" y="762000"/>
            <a:ext cx="1295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Arizona Association FFA Chartered</a:t>
            </a:r>
            <a:endParaRPr lang="en-US" sz="1000" dirty="0"/>
          </a:p>
        </p:txBody>
      </p:sp>
      <p:sp>
        <p:nvSpPr>
          <p:cNvPr id="8" name="Flowchart: Delay 7"/>
          <p:cNvSpPr/>
          <p:nvPr/>
        </p:nvSpPr>
        <p:spPr>
          <a:xfrm>
            <a:off x="6934200" y="838200"/>
            <a:ext cx="1219200" cy="762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Membership restricted to males, Creed adopted</a:t>
            </a:r>
            <a:endParaRPr lang="en-US" sz="1100" dirty="0"/>
          </a:p>
        </p:txBody>
      </p:sp>
      <p:sp>
        <p:nvSpPr>
          <p:cNvPr id="10" name="Left Arrow 9"/>
          <p:cNvSpPr/>
          <p:nvPr/>
        </p:nvSpPr>
        <p:spPr>
          <a:xfrm>
            <a:off x="7162800" y="1981200"/>
            <a:ext cx="1447800"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FFA Jacket adopted</a:t>
            </a:r>
            <a:endParaRPr lang="en-US" sz="1400" dirty="0"/>
          </a:p>
        </p:txBody>
      </p:sp>
      <p:sp>
        <p:nvSpPr>
          <p:cNvPr id="11" name="Plaque 10"/>
          <p:cNvSpPr/>
          <p:nvPr/>
        </p:nvSpPr>
        <p:spPr>
          <a:xfrm>
            <a:off x="5867400" y="2133600"/>
            <a:ext cx="1066800" cy="7620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New Farmers of America Established</a:t>
            </a:r>
            <a:endParaRPr lang="en-US" sz="1050" dirty="0"/>
          </a:p>
        </p:txBody>
      </p:sp>
      <p:sp>
        <p:nvSpPr>
          <p:cNvPr id="12" name="Rounded Rectangle 11"/>
          <p:cNvSpPr/>
          <p:nvPr/>
        </p:nvSpPr>
        <p:spPr>
          <a:xfrm>
            <a:off x="4419600" y="2133600"/>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National FFA Foundation Established</a:t>
            </a:r>
            <a:endParaRPr lang="en-US" sz="1200" dirty="0"/>
          </a:p>
        </p:txBody>
      </p:sp>
      <p:sp>
        <p:nvSpPr>
          <p:cNvPr id="13" name="Round Diagonal Corner Rectangle 12"/>
          <p:cNvSpPr/>
          <p:nvPr/>
        </p:nvSpPr>
        <p:spPr>
          <a:xfrm>
            <a:off x="3200400" y="2133600"/>
            <a:ext cx="990600" cy="6858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FFA granted federal charter</a:t>
            </a:r>
            <a:endParaRPr lang="en-US" sz="1100" dirty="0"/>
          </a:p>
        </p:txBody>
      </p:sp>
      <p:sp>
        <p:nvSpPr>
          <p:cNvPr id="14" name="Flowchart: Stored Data 13"/>
          <p:cNvSpPr/>
          <p:nvPr/>
        </p:nvSpPr>
        <p:spPr>
          <a:xfrm>
            <a:off x="1752600" y="2133600"/>
            <a:ext cx="1371600" cy="68580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FFA headquarters established in Alexandria, VA</a:t>
            </a:r>
            <a:endParaRPr lang="en-US" sz="900" dirty="0"/>
          </a:p>
        </p:txBody>
      </p:sp>
      <p:sp>
        <p:nvSpPr>
          <p:cNvPr id="15" name="Down Arrow 14"/>
          <p:cNvSpPr/>
          <p:nvPr/>
        </p:nvSpPr>
        <p:spPr>
          <a:xfrm>
            <a:off x="76200" y="2057400"/>
            <a:ext cx="16002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NFA and FFA Merge</a:t>
            </a:r>
            <a:endParaRPr lang="en-US" sz="1200" dirty="0"/>
          </a:p>
        </p:txBody>
      </p:sp>
      <p:sp>
        <p:nvSpPr>
          <p:cNvPr id="16" name="Right Arrow 15"/>
          <p:cNvSpPr/>
          <p:nvPr/>
        </p:nvSpPr>
        <p:spPr>
          <a:xfrm>
            <a:off x="381000" y="3429000"/>
            <a:ext cx="12192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Women Admitted</a:t>
            </a:r>
            <a:endParaRPr lang="en-US" sz="1400" dirty="0"/>
          </a:p>
        </p:txBody>
      </p:sp>
      <p:sp>
        <p:nvSpPr>
          <p:cNvPr id="17" name="Teardrop 16"/>
          <p:cNvSpPr/>
          <p:nvPr/>
        </p:nvSpPr>
        <p:spPr>
          <a:xfrm>
            <a:off x="1752600" y="3581400"/>
            <a:ext cx="1143000" cy="8382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FFA Alumni Association Founded</a:t>
            </a:r>
            <a:endParaRPr lang="en-US" sz="900" dirty="0"/>
          </a:p>
        </p:txBody>
      </p:sp>
      <p:sp>
        <p:nvSpPr>
          <p:cNvPr id="18" name="Parallelogram 17"/>
          <p:cNvSpPr/>
          <p:nvPr/>
        </p:nvSpPr>
        <p:spPr>
          <a:xfrm>
            <a:off x="3200400" y="3505200"/>
            <a:ext cx="1371600" cy="9144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Jan </a:t>
            </a:r>
            <a:r>
              <a:rPr lang="en-US" sz="1050" dirty="0" err="1" smtClean="0"/>
              <a:t>Eberly</a:t>
            </a:r>
            <a:r>
              <a:rPr lang="en-US" sz="1050" dirty="0"/>
              <a:t>:</a:t>
            </a:r>
            <a:r>
              <a:rPr lang="en-US" sz="1050" dirty="0" smtClean="0"/>
              <a:t> First Female Nat’l President</a:t>
            </a:r>
            <a:endParaRPr lang="en-US" sz="1050" dirty="0"/>
          </a:p>
        </p:txBody>
      </p:sp>
      <p:sp>
        <p:nvSpPr>
          <p:cNvPr id="19" name="Pentagon 18"/>
          <p:cNvSpPr/>
          <p:nvPr/>
        </p:nvSpPr>
        <p:spPr>
          <a:xfrm>
            <a:off x="4800600" y="3581400"/>
            <a:ext cx="14478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Name changed to the National FFA Organization</a:t>
            </a:r>
            <a:endParaRPr lang="en-US" sz="1100" dirty="0"/>
          </a:p>
        </p:txBody>
      </p:sp>
      <p:sp>
        <p:nvSpPr>
          <p:cNvPr id="20" name="Oval 19"/>
          <p:cNvSpPr/>
          <p:nvPr/>
        </p:nvSpPr>
        <p:spPr>
          <a:xfrm>
            <a:off x="6477000" y="3505200"/>
            <a:ext cx="21336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Corey </a:t>
            </a:r>
            <a:r>
              <a:rPr lang="en-US" sz="1050" dirty="0" err="1" smtClean="0"/>
              <a:t>Flournoy</a:t>
            </a:r>
            <a:r>
              <a:rPr lang="en-US" sz="1050" dirty="0" smtClean="0"/>
              <a:t>: First African-American National President and Urban Student Leader</a:t>
            </a:r>
            <a:endParaRPr lang="en-US" sz="1050" dirty="0"/>
          </a:p>
        </p:txBody>
      </p:sp>
      <p:sp>
        <p:nvSpPr>
          <p:cNvPr id="21" name="Down Arrow 20"/>
          <p:cNvSpPr/>
          <p:nvPr/>
        </p:nvSpPr>
        <p:spPr>
          <a:xfrm>
            <a:off x="7467600" y="5181600"/>
            <a:ext cx="1295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FFA goes online</a:t>
            </a:r>
            <a:endParaRPr lang="en-US" sz="1200" dirty="0"/>
          </a:p>
        </p:txBody>
      </p:sp>
      <p:sp>
        <p:nvSpPr>
          <p:cNvPr id="22" name="Flowchart: Stored Data 21"/>
          <p:cNvSpPr/>
          <p:nvPr/>
        </p:nvSpPr>
        <p:spPr>
          <a:xfrm>
            <a:off x="5867400" y="5105400"/>
            <a:ext cx="1676400" cy="99060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FFA center moves to Indianapolis, Convention moves to Louisville</a:t>
            </a:r>
            <a:endParaRPr lang="en-US" sz="1050" dirty="0"/>
          </a:p>
        </p:txBody>
      </p:sp>
      <p:sp>
        <p:nvSpPr>
          <p:cNvPr id="23" name="Rounded Rectangle 22"/>
          <p:cNvSpPr/>
          <p:nvPr/>
        </p:nvSpPr>
        <p:spPr>
          <a:xfrm>
            <a:off x="4419600" y="5257800"/>
            <a:ext cx="1295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Convention moves to Indianapolis</a:t>
            </a:r>
            <a:endParaRPr lang="en-US" sz="1400" dirty="0"/>
          </a:p>
        </p:txBody>
      </p:sp>
      <p:cxnSp>
        <p:nvCxnSpPr>
          <p:cNvPr id="25" name="Straight Connector 24"/>
          <p:cNvCxnSpPr/>
          <p:nvPr/>
        </p:nvCxnSpPr>
        <p:spPr>
          <a:xfrm rot="5400000">
            <a:off x="8001000" y="1828800"/>
            <a:ext cx="1371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1917</a:t>
            </a:r>
            <a:endParaRPr lang="en-US" dirty="0"/>
          </a:p>
        </p:txBody>
      </p:sp>
      <p:sp>
        <p:nvSpPr>
          <p:cNvPr id="3" name="Content Placeholder 2"/>
          <p:cNvSpPr>
            <a:spLocks noGrp="1"/>
          </p:cNvSpPr>
          <p:nvPr>
            <p:ph sz="quarter" idx="1"/>
          </p:nvPr>
        </p:nvSpPr>
        <p:spPr/>
        <p:txBody>
          <a:bodyPr/>
          <a:lstStyle/>
          <a:p>
            <a:r>
              <a:rPr lang="en-US" dirty="0" smtClean="0"/>
              <a:t>The Smith-Hughes National Vocational Education Act establishes vocational agriculture courses. </a:t>
            </a:r>
            <a:endParaRPr lang="en-US" dirty="0"/>
          </a:p>
        </p:txBody>
      </p:sp>
      <p:pic>
        <p:nvPicPr>
          <p:cNvPr id="5" name="Picture 4" descr="Hoke smith.jpg"/>
          <p:cNvPicPr>
            <a:picLocks noChangeAspect="1"/>
          </p:cNvPicPr>
          <p:nvPr/>
        </p:nvPicPr>
        <p:blipFill>
          <a:blip r:embed="rId2" cstate="print"/>
          <a:stretch>
            <a:fillRect/>
          </a:stretch>
        </p:blipFill>
        <p:spPr>
          <a:xfrm>
            <a:off x="1676400" y="2667000"/>
            <a:ext cx="2143125" cy="2600325"/>
          </a:xfrm>
          <a:prstGeom prst="rect">
            <a:avLst/>
          </a:prstGeom>
        </p:spPr>
      </p:pic>
      <p:pic>
        <p:nvPicPr>
          <p:cNvPr id="6" name="Picture 5" descr="dudley_hughes.jpg"/>
          <p:cNvPicPr>
            <a:picLocks noChangeAspect="1"/>
          </p:cNvPicPr>
          <p:nvPr/>
        </p:nvPicPr>
        <p:blipFill>
          <a:blip r:embed="rId3" cstate="print"/>
          <a:stretch>
            <a:fillRect/>
          </a:stretch>
        </p:blipFill>
        <p:spPr>
          <a:xfrm>
            <a:off x="4953000" y="2590800"/>
            <a:ext cx="2133600" cy="2674112"/>
          </a:xfrm>
          <a:prstGeom prst="rect">
            <a:avLst/>
          </a:prstGeom>
        </p:spPr>
      </p:pic>
      <p:sp>
        <p:nvSpPr>
          <p:cNvPr id="7" name="TextBox 6"/>
          <p:cNvSpPr txBox="1"/>
          <p:nvPr/>
        </p:nvSpPr>
        <p:spPr>
          <a:xfrm>
            <a:off x="1676400" y="5257800"/>
            <a:ext cx="2133600" cy="369332"/>
          </a:xfrm>
          <a:prstGeom prst="rect">
            <a:avLst/>
          </a:prstGeom>
          <a:noFill/>
        </p:spPr>
        <p:txBody>
          <a:bodyPr wrap="square" rtlCol="0">
            <a:spAutoFit/>
          </a:bodyPr>
          <a:lstStyle/>
          <a:p>
            <a:pPr algn="ctr"/>
            <a:r>
              <a:rPr lang="en-US" dirty="0" err="1" smtClean="0"/>
              <a:t>Hoke</a:t>
            </a:r>
            <a:r>
              <a:rPr lang="en-US" dirty="0" smtClean="0"/>
              <a:t> Smith</a:t>
            </a:r>
            <a:endParaRPr lang="en-US" dirty="0"/>
          </a:p>
        </p:txBody>
      </p:sp>
      <p:sp>
        <p:nvSpPr>
          <p:cNvPr id="8" name="TextBox 7"/>
          <p:cNvSpPr txBox="1"/>
          <p:nvPr/>
        </p:nvSpPr>
        <p:spPr>
          <a:xfrm>
            <a:off x="4953000" y="5257800"/>
            <a:ext cx="2133600" cy="381000"/>
          </a:xfrm>
          <a:prstGeom prst="rect">
            <a:avLst/>
          </a:prstGeom>
          <a:noFill/>
        </p:spPr>
        <p:txBody>
          <a:bodyPr wrap="square" rtlCol="0">
            <a:spAutoFit/>
          </a:bodyPr>
          <a:lstStyle/>
          <a:p>
            <a:pPr algn="ctr"/>
            <a:r>
              <a:rPr lang="en-US" dirty="0" smtClean="0"/>
              <a:t>Dudley Hughes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1926</a:t>
            </a:r>
            <a:endParaRPr lang="en-US" dirty="0"/>
          </a:p>
        </p:txBody>
      </p:sp>
      <p:sp>
        <p:nvSpPr>
          <p:cNvPr id="3" name="Content Placeholder 2"/>
          <p:cNvSpPr>
            <a:spLocks noGrp="1"/>
          </p:cNvSpPr>
          <p:nvPr>
            <p:ph sz="quarter" idx="1"/>
          </p:nvPr>
        </p:nvSpPr>
        <p:spPr/>
        <p:txBody>
          <a:bodyPr/>
          <a:lstStyle/>
          <a:p>
            <a:r>
              <a:rPr lang="en-US" dirty="0" smtClean="0"/>
              <a:t>Henry </a:t>
            </a:r>
            <a:r>
              <a:rPr lang="en-US" dirty="0" err="1" smtClean="0"/>
              <a:t>Groseclose</a:t>
            </a:r>
            <a:r>
              <a:rPr lang="en-US" dirty="0" smtClean="0"/>
              <a:t>, an agriculture teacher trainer and former agricultural education instructor, helps organize the Future Farmers of Virginia for boys in agriculture classes. </a:t>
            </a:r>
          </a:p>
          <a:p>
            <a:r>
              <a:rPr lang="en-US" dirty="0" smtClean="0"/>
              <a:t>Soon similar groups are established across the country. The FFV would be used as a model for creation of the FFA in 1928. </a:t>
            </a:r>
            <a:endParaRPr lang="en-US" dirty="0"/>
          </a:p>
        </p:txBody>
      </p:sp>
      <p:pic>
        <p:nvPicPr>
          <p:cNvPr id="4" name="Picture 3" descr="henry groseclose.jpg"/>
          <p:cNvPicPr>
            <a:picLocks noChangeAspect="1"/>
          </p:cNvPicPr>
          <p:nvPr/>
        </p:nvPicPr>
        <p:blipFill>
          <a:blip r:embed="rId2" cstate="print"/>
          <a:srcRect l="14000" r="19333"/>
          <a:stretch>
            <a:fillRect/>
          </a:stretch>
        </p:blipFill>
        <p:spPr>
          <a:xfrm>
            <a:off x="5181600" y="3810000"/>
            <a:ext cx="2438400" cy="2743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1928</a:t>
            </a:r>
            <a:endParaRPr lang="en-US" dirty="0"/>
          </a:p>
        </p:txBody>
      </p:sp>
      <p:sp>
        <p:nvSpPr>
          <p:cNvPr id="3" name="Content Placeholder 2"/>
          <p:cNvSpPr>
            <a:spLocks noGrp="1"/>
          </p:cNvSpPr>
          <p:nvPr>
            <p:ph sz="quarter" idx="1"/>
          </p:nvPr>
        </p:nvSpPr>
        <p:spPr/>
        <p:txBody>
          <a:bodyPr/>
          <a:lstStyle/>
          <a:p>
            <a:r>
              <a:rPr lang="en-US" dirty="0" smtClean="0"/>
              <a:t>During the American Royal National Livestock Judging Contests in Kansas City, MO, 33 students from 18 states establish the Future Farmers of America to provide leadership training for high school students of vocational agriculture.</a:t>
            </a:r>
          </a:p>
          <a:p>
            <a:r>
              <a:rPr lang="en-US" dirty="0" smtClean="0"/>
              <a:t> During this first annual convention, Leslie Applegate of Freehold, N.J., is elected president and dues are set at 10 cents annually. </a:t>
            </a:r>
            <a:endParaRPr lang="en-US" dirty="0"/>
          </a:p>
        </p:txBody>
      </p:sp>
      <p:pic>
        <p:nvPicPr>
          <p:cNvPr id="16386" name="Picture 2" descr="http://www.facebook.com/profile/pic.php?oid=AAAAAQAQlqcqYRa5tlwwztgybRtA4gAAAAfGlt1As9bmDw%2C%2C&amp;size=normal"/>
          <p:cNvPicPr>
            <a:picLocks noChangeAspect="1" noChangeArrowheads="1"/>
          </p:cNvPicPr>
          <p:nvPr/>
        </p:nvPicPr>
        <p:blipFill>
          <a:blip r:embed="rId2" cstate="print"/>
          <a:srcRect/>
          <a:stretch>
            <a:fillRect/>
          </a:stretch>
        </p:blipFill>
        <p:spPr bwMode="auto">
          <a:xfrm>
            <a:off x="5715000" y="4191000"/>
            <a:ext cx="1676400" cy="233019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1930</a:t>
            </a:r>
            <a:endParaRPr lang="en-US" dirty="0"/>
          </a:p>
        </p:txBody>
      </p:sp>
      <p:sp>
        <p:nvSpPr>
          <p:cNvPr id="3" name="Content Placeholder 2"/>
          <p:cNvSpPr>
            <a:spLocks noGrp="1"/>
          </p:cNvSpPr>
          <p:nvPr>
            <p:ph sz="quarter" idx="1"/>
          </p:nvPr>
        </p:nvSpPr>
        <p:spPr/>
        <p:txBody>
          <a:bodyPr/>
          <a:lstStyle/>
          <a:p>
            <a:r>
              <a:rPr lang="en-US" dirty="0" smtClean="0"/>
              <a:t>At the 3rd National FFA Convention, the membership issue is clarified when the all-member, male delegation amend the constitution restricting membership to boys only under Article III, Section B. </a:t>
            </a:r>
          </a:p>
          <a:p>
            <a:r>
              <a:rPr lang="en-US" dirty="0" smtClean="0"/>
              <a:t>The official creed is adopted. </a:t>
            </a:r>
            <a:endParaRPr lang="en-US" dirty="0"/>
          </a:p>
        </p:txBody>
      </p:sp>
      <p:pic>
        <p:nvPicPr>
          <p:cNvPr id="4" name="Picture 3" descr="em tiffany.jpg"/>
          <p:cNvPicPr>
            <a:picLocks noChangeAspect="1"/>
          </p:cNvPicPr>
          <p:nvPr/>
        </p:nvPicPr>
        <p:blipFill>
          <a:blip r:embed="rId2" cstate="print"/>
          <a:srcRect l="6667" r="11667"/>
          <a:stretch>
            <a:fillRect/>
          </a:stretch>
        </p:blipFill>
        <p:spPr>
          <a:xfrm>
            <a:off x="5462693" y="3505200"/>
            <a:ext cx="2157307" cy="1981200"/>
          </a:xfrm>
          <a:prstGeom prst="rect">
            <a:avLst/>
          </a:prstGeom>
        </p:spPr>
      </p:pic>
      <p:sp>
        <p:nvSpPr>
          <p:cNvPr id="5" name="TextBox 4"/>
          <p:cNvSpPr txBox="1"/>
          <p:nvPr/>
        </p:nvSpPr>
        <p:spPr>
          <a:xfrm>
            <a:off x="5410200" y="5562600"/>
            <a:ext cx="2209800" cy="646331"/>
          </a:xfrm>
          <a:prstGeom prst="rect">
            <a:avLst/>
          </a:prstGeom>
          <a:noFill/>
        </p:spPr>
        <p:txBody>
          <a:bodyPr wrap="square" rtlCol="0">
            <a:spAutoFit/>
          </a:bodyPr>
          <a:lstStyle/>
          <a:p>
            <a:pPr algn="ctr"/>
            <a:r>
              <a:rPr lang="en-US" dirty="0" smtClean="0"/>
              <a:t>E.M. Tiffany, author of the FFA creed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1933</a:t>
            </a:r>
            <a:endParaRPr lang="en-US" dirty="0"/>
          </a:p>
        </p:txBody>
      </p:sp>
      <p:sp>
        <p:nvSpPr>
          <p:cNvPr id="3" name="Content Placeholder 2"/>
          <p:cNvSpPr>
            <a:spLocks noGrp="1"/>
          </p:cNvSpPr>
          <p:nvPr>
            <p:ph sz="quarter" idx="1"/>
          </p:nvPr>
        </p:nvSpPr>
        <p:spPr/>
        <p:txBody>
          <a:bodyPr/>
          <a:lstStyle/>
          <a:p>
            <a:pPr>
              <a:buNone/>
            </a:pPr>
            <a:endParaRPr lang="en-US" b="1" dirty="0" smtClean="0"/>
          </a:p>
          <a:p>
            <a:r>
              <a:rPr lang="en-US" dirty="0" smtClean="0"/>
              <a:t>Fredericktown, Ohio, FFA members arrive at the national convention in crisp, blue corduroy jackets with the FFA emblem on the back. </a:t>
            </a:r>
          </a:p>
          <a:p>
            <a:r>
              <a:rPr lang="en-US" dirty="0" smtClean="0"/>
              <a:t>Official delegates vote to adopt the jacket as the organization's official dress.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1935</a:t>
            </a:r>
            <a:endParaRPr lang="en-US" dirty="0"/>
          </a:p>
        </p:txBody>
      </p:sp>
      <p:sp>
        <p:nvSpPr>
          <p:cNvPr id="3" name="Content Placeholder 2"/>
          <p:cNvSpPr>
            <a:spLocks noGrp="1"/>
          </p:cNvSpPr>
          <p:nvPr>
            <p:ph sz="quarter" idx="1"/>
          </p:nvPr>
        </p:nvSpPr>
        <p:spPr/>
        <p:txBody>
          <a:bodyPr/>
          <a:lstStyle/>
          <a:p>
            <a:r>
              <a:rPr lang="en-US" dirty="0" smtClean="0"/>
              <a:t>New Farmers of America (NFA), an organization for African-American boys interested in agriculture, is formed and eventually includes 13 states. </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rot="5400000">
            <a:off x="566997" y="2862003"/>
            <a:ext cx="2205037" cy="2272231"/>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rot="5400000">
            <a:off x="3474156" y="3460044"/>
            <a:ext cx="2366962" cy="2457275"/>
          </a:xfrm>
          <a:prstGeom prst="rect">
            <a:avLst/>
          </a:prstGeom>
          <a:noFill/>
          <a:ln w="9525">
            <a:noFill/>
            <a:miter lim="800000"/>
            <a:headEnd/>
            <a:tailEnd/>
          </a:ln>
        </p:spPr>
      </p:pic>
      <p:pic>
        <p:nvPicPr>
          <p:cNvPr id="18438" name="Picture 6" descr="http://www.thehistorycenteronline.com/images/content/thumb_NEW_Farmers_of_America_1964.jpg"/>
          <p:cNvPicPr>
            <a:picLocks noChangeAspect="1" noChangeArrowheads="1"/>
          </p:cNvPicPr>
          <p:nvPr/>
        </p:nvPicPr>
        <p:blipFill>
          <a:blip r:embed="rId4" cstate="print"/>
          <a:srcRect/>
          <a:stretch>
            <a:fillRect/>
          </a:stretch>
        </p:blipFill>
        <p:spPr bwMode="auto">
          <a:xfrm>
            <a:off x="6477000" y="3124200"/>
            <a:ext cx="2161286" cy="24193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6">
      <a:dk1>
        <a:srgbClr val="000066"/>
      </a:dk1>
      <a:lt1>
        <a:srgbClr val="FFFF85"/>
      </a:lt1>
      <a:dk2>
        <a:srgbClr val="000033"/>
      </a:dk2>
      <a:lt2>
        <a:srgbClr val="DDE9EC"/>
      </a:lt2>
      <a:accent1>
        <a:srgbClr val="000099"/>
      </a:accent1>
      <a:accent2>
        <a:srgbClr val="000066"/>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172</TotalTime>
  <Words>819</Words>
  <Application>Microsoft Office PowerPoint</Application>
  <PresentationFormat>On-screen Show (4:3)</PresentationFormat>
  <Paragraphs>76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Origin</vt:lpstr>
      <vt:lpstr>Warm-Up    8/13/2014 </vt:lpstr>
      <vt:lpstr>FFA History</vt:lpstr>
      <vt:lpstr>PowerPoint Presentation</vt:lpstr>
      <vt:lpstr>1917</vt:lpstr>
      <vt:lpstr>1926</vt:lpstr>
      <vt:lpstr>1928</vt:lpstr>
      <vt:lpstr>1930</vt:lpstr>
      <vt:lpstr>1933</vt:lpstr>
      <vt:lpstr>1935</vt:lpstr>
      <vt:lpstr>1944</vt:lpstr>
      <vt:lpstr>1950</vt:lpstr>
      <vt:lpstr>1959</vt:lpstr>
      <vt:lpstr>1965</vt:lpstr>
      <vt:lpstr>1969</vt:lpstr>
      <vt:lpstr>1971</vt:lpstr>
      <vt:lpstr>1982</vt:lpstr>
      <vt:lpstr>1988</vt:lpstr>
      <vt:lpstr>1994</vt:lpstr>
      <vt:lpstr>1996</vt:lpstr>
      <vt:lpstr>1998</vt:lpstr>
      <vt:lpstr>2006</vt:lpstr>
      <vt:lpstr>Ticket Out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FFA History</dc:title>
  <dc:creator>Bethany Masters</dc:creator>
  <cp:lastModifiedBy>Windows User</cp:lastModifiedBy>
  <cp:revision>14</cp:revision>
  <dcterms:created xsi:type="dcterms:W3CDTF">2010-01-03T18:50:02Z</dcterms:created>
  <dcterms:modified xsi:type="dcterms:W3CDTF">2014-08-13T15:16:37Z</dcterms:modified>
</cp:coreProperties>
</file>